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61" r:id="rId5"/>
    <p:sldId id="262" r:id="rId6"/>
    <p:sldId id="263" r:id="rId7"/>
    <p:sldId id="265" r:id="rId8"/>
    <p:sldId id="266" r:id="rId9"/>
    <p:sldId id="267" r:id="rId10"/>
    <p:sldId id="268" r:id="rId11"/>
    <p:sldId id="273" r:id="rId12"/>
    <p:sldId id="269" r:id="rId13"/>
    <p:sldId id="270" r:id="rId14"/>
    <p:sldId id="271" r:id="rId15"/>
    <p:sldId id="272"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374" autoAdjust="0"/>
  </p:normalViewPr>
  <p:slideViewPr>
    <p:cSldViewPr>
      <p:cViewPr>
        <p:scale>
          <a:sx n="80" d="100"/>
          <a:sy n="80" d="100"/>
        </p:scale>
        <p:origin x="-432" y="4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F81C4D90-8C0B-4D18-9C33-58AB6CD6B320}" type="datetimeFigureOut">
              <a:rPr lang="en-US" smtClean="0"/>
              <a:t>12/16/2012</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D7F55D2B-6D23-4F84-8575-2DBBBAB5DAD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1C4D90-8C0B-4D18-9C33-58AB6CD6B320}" type="datetimeFigureOut">
              <a:rPr lang="en-US" smtClean="0"/>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55D2B-6D23-4F84-8575-2DBBBAB5DAD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81C4D90-8C0B-4D18-9C33-58AB6CD6B320}" type="datetimeFigureOut">
              <a:rPr lang="en-US" smtClean="0"/>
              <a:t>12/16/2012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55D2B-6D23-4F84-8575-2DBBBAB5DAD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81C4D90-8C0B-4D18-9C33-58AB6CD6B320}" type="datetimeFigureOut">
              <a:rPr lang="en-US" smtClean="0"/>
              <a:t>12/16/2012</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D7F55D2B-6D23-4F84-8575-2DBBBAB5DAD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F81C4D90-8C0B-4D18-9C33-58AB6CD6B320}" type="datetimeFigureOut">
              <a:rPr lang="en-US" smtClean="0"/>
              <a:t>12/16/2012</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D7F55D2B-6D23-4F84-8575-2DBBBAB5DAD5}"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F81C4D90-8C0B-4D18-9C33-58AB6CD6B320}" type="datetimeFigureOut">
              <a:rPr lang="en-US" smtClean="0"/>
              <a:t>12/16/2012</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7F55D2B-6D23-4F84-8575-2DBBBAB5DAD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81C4D90-8C0B-4D18-9C33-58AB6CD6B320}" type="datetimeFigureOut">
              <a:rPr lang="en-US" smtClean="0"/>
              <a:t>12/16/2012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D7F55D2B-6D23-4F84-8575-2DBBBAB5DAD5}"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F81C4D90-8C0B-4D18-9C33-58AB6CD6B320}" type="datetimeFigureOut">
              <a:rPr lang="en-US" smtClean="0"/>
              <a:t>12/16/2012</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F55D2B-6D23-4F84-8575-2DBBBAB5DAD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81C4D90-8C0B-4D18-9C33-58AB6CD6B320}" type="datetimeFigureOut">
              <a:rPr lang="en-US" smtClean="0"/>
              <a:t>12/16/2012</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55D2B-6D23-4F84-8575-2DBBBAB5DAD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F81C4D90-8C0B-4D18-9C33-58AB6CD6B320}" type="datetimeFigureOut">
              <a:rPr lang="en-US" smtClean="0"/>
              <a:t>12/16/2012</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F55D2B-6D23-4F84-8575-2DBBBAB5DAD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F81C4D90-8C0B-4D18-9C33-58AB6CD6B320}" type="datetimeFigureOut">
              <a:rPr lang="en-US" smtClean="0"/>
              <a:t>12/16/2012</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D7F55D2B-6D23-4F84-8575-2DBBBAB5DAD5}"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81C4D90-8C0B-4D18-9C33-58AB6CD6B320}" type="datetimeFigureOut">
              <a:rPr lang="en-US" smtClean="0"/>
              <a:t>12/16/2012</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7F55D2B-6D23-4F84-8575-2DBBBAB5DAD5}"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Chapter 22:</a:t>
            </a:r>
            <a:br>
              <a:rPr lang="en-US" dirty="0" smtClean="0"/>
            </a:br>
            <a:r>
              <a:rPr lang="en-US" dirty="0" smtClean="0"/>
              <a:t>The progress of industrialization</a:t>
            </a:r>
            <a:endParaRPr lang="en-US" dirty="0"/>
          </a:p>
        </p:txBody>
      </p:sp>
      <p:sp>
        <p:nvSpPr>
          <p:cNvPr id="3" name="Subtitle 2"/>
          <p:cNvSpPr>
            <a:spLocks noGrp="1"/>
          </p:cNvSpPr>
          <p:nvPr>
            <p:ph type="subTitle" idx="1"/>
          </p:nvPr>
        </p:nvSpPr>
        <p:spPr/>
        <p:txBody>
          <a:bodyPr/>
          <a:lstStyle/>
          <a:p>
            <a:r>
              <a:rPr lang="en-US" dirty="0" smtClean="0"/>
              <a:t>By Audrey Pham</a:t>
            </a:r>
            <a:endParaRPr lang="en-US"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8020" y="228600"/>
            <a:ext cx="6047961" cy="386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33400" y="6030332"/>
            <a:ext cx="8153400" cy="646331"/>
          </a:xfrm>
          <a:prstGeom prst="rect">
            <a:avLst/>
          </a:prstGeom>
          <a:noFill/>
        </p:spPr>
        <p:txBody>
          <a:bodyPr wrap="square" rtlCol="0">
            <a:spAutoFit/>
          </a:bodyPr>
          <a:lstStyle/>
          <a:p>
            <a:r>
              <a:rPr lang="en-US" sz="1200" dirty="0" smtClean="0"/>
              <a:t>Pictured above: </a:t>
            </a:r>
            <a:r>
              <a:rPr lang="en-US" sz="1200" i="1" dirty="0" err="1" smtClean="0"/>
              <a:t>Coalbrookdale</a:t>
            </a:r>
            <a:r>
              <a:rPr lang="en-US" sz="1200" i="1" dirty="0" smtClean="0"/>
              <a:t> By Night</a:t>
            </a:r>
            <a:r>
              <a:rPr lang="en-US" sz="1200" dirty="0" smtClean="0"/>
              <a:t>, painted by Philippe Jacques de </a:t>
            </a:r>
            <a:r>
              <a:rPr lang="en-US" sz="1200" dirty="0" err="1" smtClean="0"/>
              <a:t>Loutherbourg</a:t>
            </a:r>
            <a:r>
              <a:rPr lang="en-US" sz="1200" dirty="0" smtClean="0"/>
              <a:t> in 1801, depicts one of the </a:t>
            </a:r>
            <a:r>
              <a:rPr lang="en-US" sz="1200" dirty="0" err="1" smtClean="0"/>
              <a:t>Coalbrookdale</a:t>
            </a:r>
            <a:r>
              <a:rPr lang="en-US" sz="1200" dirty="0" smtClean="0"/>
              <a:t> ironworks. The development of coke smelting in this area revolutionized the production of iron and helped fuel the Industrial Revolution (“Image of </a:t>
            </a:r>
            <a:r>
              <a:rPr lang="en-US" sz="1200" dirty="0" err="1" smtClean="0"/>
              <a:t>Coalbrookdale</a:t>
            </a:r>
            <a:r>
              <a:rPr lang="en-US" sz="1200" dirty="0" smtClean="0"/>
              <a:t>”).</a:t>
            </a:r>
            <a:endParaRPr lang="en-US" sz="1200" dirty="0"/>
          </a:p>
        </p:txBody>
      </p:sp>
    </p:spTree>
    <p:extLst>
      <p:ext uri="{BB962C8B-B14F-4D97-AF65-F5344CB8AC3E}">
        <p14:creationId xmlns:p14="http://schemas.microsoft.com/office/powerpoint/2010/main" val="1462652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Railroads and the telegraph</a:t>
            </a:r>
            <a:endParaRPr lang="en-US" dirty="0"/>
          </a:p>
        </p:txBody>
      </p:sp>
      <p:sp>
        <p:nvSpPr>
          <p:cNvPr id="3" name="Text Placeholder 2"/>
          <p:cNvSpPr>
            <a:spLocks noGrp="1"/>
          </p:cNvSpPr>
          <p:nvPr>
            <p:ph type="body" idx="2"/>
          </p:nvPr>
        </p:nvSpPr>
        <p:spPr>
          <a:xfrm>
            <a:off x="457200" y="4876800"/>
            <a:ext cx="3008313" cy="533400"/>
          </a:xfrm>
        </p:spPr>
        <p:txBody>
          <a:bodyPr>
            <a:normAutofit fontScale="85000" lnSpcReduction="20000"/>
          </a:bodyPr>
          <a:lstStyle/>
          <a:p>
            <a:r>
              <a:rPr lang="en-US" dirty="0" smtClean="0"/>
              <a:t>The above image shows the growth of railway lines in England between 1845 and 1914 (Schwartz).</a:t>
            </a:r>
            <a:endParaRPr lang="en-US" dirty="0"/>
          </a:p>
        </p:txBody>
      </p:sp>
      <p:sp>
        <p:nvSpPr>
          <p:cNvPr id="4" name="Content Placeholder 3"/>
          <p:cNvSpPr>
            <a:spLocks noGrp="1"/>
          </p:cNvSpPr>
          <p:nvPr>
            <p:ph sz="half" idx="1"/>
          </p:nvPr>
        </p:nvSpPr>
        <p:spPr>
          <a:xfrm>
            <a:off x="3886200" y="228600"/>
            <a:ext cx="5181600" cy="5181600"/>
          </a:xfrm>
        </p:spPr>
        <p:txBody>
          <a:bodyPr>
            <a:normAutofit fontScale="55000" lnSpcReduction="20000"/>
          </a:bodyPr>
          <a:lstStyle/>
          <a:p>
            <a:r>
              <a:rPr lang="en-US" dirty="0" smtClean="0"/>
              <a:t>The first successful steam railway line was built in England in 1825; by 1851, there were 7,000 miles of rail lines in Great Britain.</a:t>
            </a:r>
          </a:p>
          <a:p>
            <a:r>
              <a:rPr lang="en-US" dirty="0" smtClean="0"/>
              <a:t>Railroads made up a new industry that further stimulated industrialization: they bought coal and iron for rails, carried food, </a:t>
            </a:r>
            <a:r>
              <a:rPr lang="en-US" dirty="0"/>
              <a:t>manufactured </a:t>
            </a:r>
            <a:r>
              <a:rPr lang="en-US" dirty="0" smtClean="0"/>
              <a:t>products, raw materials, and building materials to different areas. They also provided transportation for those searching for work (Chambers 655).</a:t>
            </a:r>
          </a:p>
          <a:p>
            <a:r>
              <a:rPr lang="en-US" dirty="0" smtClean="0"/>
              <a:t>Business tended to spring up beside the railways because of the constant traffic. Prices for the carriage of goods decreased, and delivery became more frequent and less dependent on the weather (Dowd).</a:t>
            </a:r>
          </a:p>
          <a:p>
            <a:r>
              <a:rPr lang="en-US" dirty="0" smtClean="0"/>
              <a:t>The telegraph was developed by a generation of scientists in different countries. It was eventually adopted as an adjunct of railroading and expanded to other uses as well (Chambers 655).</a:t>
            </a:r>
            <a:endParaRPr lang="en-US" dirty="0"/>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52400"/>
            <a:ext cx="3742922"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13598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257800"/>
            <a:ext cx="5867400" cy="522288"/>
          </a:xfrm>
        </p:spPr>
        <p:txBody>
          <a:bodyPr/>
          <a:lstStyle/>
          <a:p>
            <a:r>
              <a:rPr lang="en-US" dirty="0" smtClean="0"/>
              <a:t>Transportation on the continent, 1850</a:t>
            </a:r>
            <a:endParaRPr lang="en-US" dirty="0"/>
          </a:p>
        </p:txBody>
      </p:sp>
      <p:sp>
        <p:nvSpPr>
          <p:cNvPr id="7" name="Text Placeholder 6"/>
          <p:cNvSpPr>
            <a:spLocks noGrp="1"/>
          </p:cNvSpPr>
          <p:nvPr>
            <p:ph type="body" sz="half" idx="2"/>
          </p:nvPr>
        </p:nvSpPr>
        <p:spPr>
          <a:xfrm>
            <a:off x="381000" y="5791200"/>
            <a:ext cx="5867400" cy="768350"/>
          </a:xfrm>
        </p:spPr>
        <p:txBody>
          <a:bodyPr/>
          <a:lstStyle/>
          <a:p>
            <a:r>
              <a:rPr lang="en-US" dirty="0" smtClean="0"/>
              <a:t>“Major developments in transportation took place in Germany and along the English Channel, where there better natural resources or pools of labor” (Burnett).</a:t>
            </a:r>
            <a:endParaRPr lang="en-US" dirty="0"/>
          </a:p>
        </p:txBody>
      </p:sp>
      <p:pic>
        <p:nvPicPr>
          <p:cNvPr id="112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399"/>
            <a:ext cx="8810625" cy="5014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5891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differences</a:t>
            </a:r>
            <a:endParaRPr lang="en-US" dirty="0"/>
          </a:p>
        </p:txBody>
      </p:sp>
      <p:sp>
        <p:nvSpPr>
          <p:cNvPr id="4" name="Content Placeholder 3"/>
          <p:cNvSpPr>
            <a:spLocks noGrp="1"/>
          </p:cNvSpPr>
          <p:nvPr>
            <p:ph sz="half" idx="1"/>
          </p:nvPr>
        </p:nvSpPr>
        <p:spPr>
          <a:xfrm>
            <a:off x="152400" y="228600"/>
            <a:ext cx="8839200" cy="5181600"/>
          </a:xfrm>
        </p:spPr>
        <p:txBody>
          <a:bodyPr>
            <a:normAutofit fontScale="85000" lnSpcReduction="20000"/>
          </a:bodyPr>
          <a:lstStyle/>
          <a:p>
            <a:r>
              <a:rPr lang="en-US" dirty="0" smtClean="0"/>
              <a:t>By the 1850s, the zone of industrialization included only Great Britain, northeastern France, Belgium, the Netherlands, western Germany, and northern Italy.</a:t>
            </a:r>
          </a:p>
          <a:p>
            <a:r>
              <a:rPr lang="en-US" dirty="0" smtClean="0"/>
              <a:t>Belgium built on its tradition of technological skill, geographic advantages, and access to coal to become the Continent’s first industrialized nation. It extracted more coal than Germany or France and was the first nation to complete a railway network.</a:t>
            </a:r>
          </a:p>
          <a:p>
            <a:r>
              <a:rPr lang="en-US" dirty="0" smtClean="0"/>
              <a:t>Eastern Europe remained a world of mostly agricultural estates.</a:t>
            </a:r>
          </a:p>
          <a:p>
            <a:r>
              <a:rPr lang="en-US" dirty="0" smtClean="0"/>
              <a:t>Increased production led to closer international ties as capital, techniques, workers, and managers moved from Britain to Belgium and France, and spread into the rest of Europe (Chambers 655).</a:t>
            </a:r>
          </a:p>
        </p:txBody>
      </p:sp>
    </p:spTree>
    <p:extLst>
      <p:ext uri="{BB962C8B-B14F-4D97-AF65-F5344CB8AC3E}">
        <p14:creationId xmlns:p14="http://schemas.microsoft.com/office/powerpoint/2010/main" val="33077840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politics</a:t>
            </a:r>
            <a:endParaRPr lang="en-US" dirty="0"/>
          </a:p>
        </p:txBody>
      </p:sp>
      <p:sp>
        <p:nvSpPr>
          <p:cNvPr id="4" name="Content Placeholder 3"/>
          <p:cNvSpPr>
            <a:spLocks noGrp="1"/>
          </p:cNvSpPr>
          <p:nvPr>
            <p:ph sz="half" idx="1"/>
          </p:nvPr>
        </p:nvSpPr>
        <p:spPr>
          <a:xfrm>
            <a:off x="228600" y="228600"/>
            <a:ext cx="8686800" cy="5181600"/>
          </a:xfrm>
        </p:spPr>
        <p:txBody>
          <a:bodyPr>
            <a:normAutofit fontScale="77500" lnSpcReduction="20000"/>
          </a:bodyPr>
          <a:lstStyle/>
          <a:p>
            <a:r>
              <a:rPr lang="en-US" dirty="0" smtClean="0"/>
              <a:t>The state was centrally involved in economic growth by mid-century, even in Britain. In the case of the railway, things like routes, rates, and the gauge of the track became issues to be settled by parliaments or special committees (Chambers 656).</a:t>
            </a:r>
          </a:p>
          <a:p>
            <a:r>
              <a:rPr lang="en-US" dirty="0" smtClean="0"/>
              <a:t>Tariffs became a dominant issue in every country. In 1846, the Anti-Corn-Law-League, formed in Manchester, won a significant victory in abolishing the Corn Law, which imposed a tariff on imported corn when prices fell too low, thereby protecting the English landholders (Cody).</a:t>
            </a:r>
          </a:p>
          <a:p>
            <a:r>
              <a:rPr lang="en-US" dirty="0" smtClean="0"/>
              <a:t>Banking and currency were also important to economic development. Mid-century, Parliament granted the Bank of England a monopoly and required companies to register with the governments and publish their annual budget as a guide to investors. Similar measures were taken throughout Europe (Chambers 656).</a:t>
            </a:r>
            <a:endParaRPr lang="en-US" dirty="0"/>
          </a:p>
        </p:txBody>
      </p:sp>
    </p:spTree>
    <p:extLst>
      <p:ext uri="{BB962C8B-B14F-4D97-AF65-F5344CB8AC3E}">
        <p14:creationId xmlns:p14="http://schemas.microsoft.com/office/powerpoint/2010/main" val="35731966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role of government</a:t>
            </a:r>
            <a:endParaRPr lang="en-US" dirty="0"/>
          </a:p>
        </p:txBody>
      </p:sp>
      <p:sp>
        <p:nvSpPr>
          <p:cNvPr id="3" name="Text Placeholder 2"/>
          <p:cNvSpPr>
            <a:spLocks noGrp="1"/>
          </p:cNvSpPr>
          <p:nvPr>
            <p:ph type="body" idx="2"/>
          </p:nvPr>
        </p:nvSpPr>
        <p:spPr>
          <a:xfrm>
            <a:off x="438943" y="3530404"/>
            <a:ext cx="3008313" cy="838200"/>
          </a:xfrm>
        </p:spPr>
        <p:txBody>
          <a:bodyPr/>
          <a:lstStyle/>
          <a:p>
            <a:r>
              <a:rPr lang="en-US" dirty="0" smtClean="0"/>
              <a:t>The Penny Black stamp, pictured above, was the first stamp to be put into use (“Penny”).</a:t>
            </a:r>
            <a:endParaRPr lang="en-US" dirty="0"/>
          </a:p>
        </p:txBody>
      </p:sp>
      <p:sp>
        <p:nvSpPr>
          <p:cNvPr id="4" name="Content Placeholder 3"/>
          <p:cNvSpPr>
            <a:spLocks noGrp="1"/>
          </p:cNvSpPr>
          <p:nvPr>
            <p:ph sz="half" idx="1"/>
          </p:nvPr>
        </p:nvSpPr>
        <p:spPr>
          <a:xfrm>
            <a:off x="3575050" y="228600"/>
            <a:ext cx="5340350" cy="5562600"/>
          </a:xfrm>
        </p:spPr>
        <p:txBody>
          <a:bodyPr>
            <a:normAutofit fontScale="62500" lnSpcReduction="20000"/>
          </a:bodyPr>
          <a:lstStyle/>
          <a:p>
            <a:r>
              <a:rPr lang="en-US" dirty="0" smtClean="0"/>
              <a:t>The growth of cities and better technology led to additional social demands on government. By the 1840s, most cities had some sidewalks, gas lighting in certain areas, and a public omnibus. These services had to subsidized, regulated, and given legal protection by the government (</a:t>
            </a:r>
            <a:r>
              <a:rPr lang="en-US" dirty="0" err="1" smtClean="0"/>
              <a:t>Chabers</a:t>
            </a:r>
            <a:r>
              <a:rPr lang="en-US" dirty="0" smtClean="0"/>
              <a:t> 656).</a:t>
            </a:r>
          </a:p>
          <a:p>
            <a:r>
              <a:rPr lang="en-US" dirty="0" smtClean="0"/>
              <a:t>The postal service is an example of government involvement. In the industrial age, the current postal system could not keep up. Reforms suggested by a man named Rowland Hill were adapted in Great Britain (“The Invention”). Among his reforms were standard envelopes and payment in advance in the form of a small adhesive stamp. Within twenty years, the volume of mail in Britain had increased </a:t>
            </a:r>
            <a:r>
              <a:rPr lang="en-US" dirty="0" err="1" smtClean="0"/>
              <a:t>sixfold</a:t>
            </a:r>
            <a:r>
              <a:rPr lang="en-US" dirty="0" smtClean="0"/>
              <a:t>. By the 1850s, every major government had adopted Hill’s new system.</a:t>
            </a:r>
          </a:p>
          <a:p>
            <a:r>
              <a:rPr lang="en-US" dirty="0" smtClean="0"/>
              <a:t>The government was now expected to provide economic growth (Chambers 656).</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609599"/>
            <a:ext cx="2514600" cy="2920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452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crystal palace</a:t>
            </a:r>
            <a:endParaRPr lang="en-US" dirty="0"/>
          </a:p>
        </p:txBody>
      </p:sp>
      <p:sp>
        <p:nvSpPr>
          <p:cNvPr id="3" name="Text Placeholder 2"/>
          <p:cNvSpPr>
            <a:spLocks noGrp="1"/>
          </p:cNvSpPr>
          <p:nvPr>
            <p:ph type="body" idx="2"/>
          </p:nvPr>
        </p:nvSpPr>
        <p:spPr>
          <a:xfrm>
            <a:off x="334122" y="2602062"/>
            <a:ext cx="3066258" cy="674538"/>
          </a:xfrm>
        </p:spPr>
        <p:txBody>
          <a:bodyPr>
            <a:normAutofit fontScale="77500" lnSpcReduction="20000"/>
          </a:bodyPr>
          <a:lstStyle/>
          <a:p>
            <a:r>
              <a:rPr lang="en-US" dirty="0" smtClean="0"/>
              <a:t>Above: The Crystal Palace (“The Crystal Palace”).</a:t>
            </a:r>
          </a:p>
          <a:p>
            <a:r>
              <a:rPr lang="en-US" dirty="0" smtClean="0"/>
              <a:t>Below: The </a:t>
            </a:r>
            <a:r>
              <a:rPr lang="en-US" dirty="0" err="1" smtClean="0"/>
              <a:t>Japanes</a:t>
            </a:r>
            <a:r>
              <a:rPr lang="en-US" dirty="0" smtClean="0"/>
              <a:t> delegation visiting the Crystal Palace (“Crystal Palace”).</a:t>
            </a:r>
            <a:endParaRPr lang="en-US" dirty="0"/>
          </a:p>
        </p:txBody>
      </p:sp>
      <p:sp>
        <p:nvSpPr>
          <p:cNvPr id="4" name="Content Placeholder 3"/>
          <p:cNvSpPr>
            <a:spLocks noGrp="1"/>
          </p:cNvSpPr>
          <p:nvPr>
            <p:ph sz="half" idx="1"/>
          </p:nvPr>
        </p:nvSpPr>
        <p:spPr>
          <a:xfrm>
            <a:off x="3581400" y="228600"/>
            <a:ext cx="5340350" cy="4800600"/>
          </a:xfrm>
        </p:spPr>
        <p:txBody>
          <a:bodyPr>
            <a:normAutofit fontScale="55000" lnSpcReduction="20000"/>
          </a:bodyPr>
          <a:lstStyle/>
          <a:p>
            <a:r>
              <a:rPr lang="en-US" dirty="0" smtClean="0"/>
              <a:t>The Crystal Palace was an architectural milestone: a huge glass and iron structure built in London’s Hyde Park for the purpose of housing the first international industrial exhibition in 1851.</a:t>
            </a:r>
          </a:p>
          <a:p>
            <a:r>
              <a:rPr lang="en-US" dirty="0"/>
              <a:t>By 1850, Great Britain was the wealthiest nation in </a:t>
            </a:r>
            <a:r>
              <a:rPr lang="en-US" dirty="0" smtClean="0"/>
              <a:t>history. Prince Albert, head of the Society of Arts, suggested an exhibition to show off Britain’s industrial prowess to the rest of the world.</a:t>
            </a:r>
          </a:p>
          <a:p>
            <a:r>
              <a:rPr lang="en-US" dirty="0" smtClean="0"/>
              <a:t>Countries included France, the United States, Russia, Turkey, Egypt, Germany, the Italian states, and Austria.</a:t>
            </a:r>
          </a:p>
          <a:p>
            <a:r>
              <a:rPr lang="en-US" dirty="0" smtClean="0"/>
              <a:t>Exhibits fell into four major categories: raw materials, machinery, manufacturers, and fine arts.</a:t>
            </a:r>
          </a:p>
          <a:p>
            <a:r>
              <a:rPr lang="en-US" dirty="0" smtClean="0"/>
              <a:t>Many governments feared Britain risked the start of a revolution by drawing such crowds to London, but the 2 million visitors a year proved to be well-behaved (“The Crystal Palace”).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80" y="228600"/>
            <a:ext cx="3124200" cy="2339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784" y="3276600"/>
            <a:ext cx="3086595" cy="2216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2833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457200"/>
          </a:xfrm>
        </p:spPr>
        <p:txBody>
          <a:bodyPr>
            <a:normAutofit fontScale="90000"/>
          </a:bodyPr>
          <a:lstStyle/>
          <a:p>
            <a:r>
              <a:rPr lang="en-US" dirty="0" smtClean="0"/>
              <a:t>Works cited</a:t>
            </a:r>
            <a:endParaRPr lang="en-US" dirty="0"/>
          </a:p>
        </p:txBody>
      </p:sp>
      <p:sp>
        <p:nvSpPr>
          <p:cNvPr id="3" name="Content Placeholder 2"/>
          <p:cNvSpPr>
            <a:spLocks noGrp="1"/>
          </p:cNvSpPr>
          <p:nvPr>
            <p:ph idx="1"/>
          </p:nvPr>
        </p:nvSpPr>
        <p:spPr>
          <a:xfrm>
            <a:off x="152400" y="685800"/>
            <a:ext cx="8839200" cy="6019800"/>
          </a:xfrm>
        </p:spPr>
        <p:txBody>
          <a:bodyPr>
            <a:normAutofit fontScale="47500" lnSpcReduction="20000"/>
          </a:bodyPr>
          <a:lstStyle/>
          <a:p>
            <a:pPr marL="914400" indent="-914400">
              <a:buNone/>
            </a:pPr>
            <a:r>
              <a:rPr lang="en-US" dirty="0"/>
              <a:t>Beck, Roger, and Linda Black. </a:t>
            </a:r>
            <a:r>
              <a:rPr lang="en-US" i="1" dirty="0"/>
              <a:t>McDougal </a:t>
            </a:r>
            <a:r>
              <a:rPr lang="en-US" i="1" dirty="0" err="1"/>
              <a:t>Littell</a:t>
            </a:r>
            <a:r>
              <a:rPr lang="en-US" i="1" dirty="0"/>
              <a:t> World History: Patterns of Interaction</a:t>
            </a:r>
            <a:r>
              <a:rPr lang="en-US" dirty="0"/>
              <a:t>. </a:t>
            </a:r>
            <a:r>
              <a:rPr lang="en-US" dirty="0" err="1"/>
              <a:t>N.p</a:t>
            </a:r>
            <a:r>
              <a:rPr lang="en-US" dirty="0"/>
              <a:t>.: </a:t>
            </a:r>
            <a:r>
              <a:rPr lang="en-US" dirty="0" err="1"/>
              <a:t>Steck</a:t>
            </a:r>
            <a:r>
              <a:rPr lang="en-US" dirty="0"/>
              <a:t>-Vaughn, 2004. Print.</a:t>
            </a:r>
            <a:endParaRPr lang="en-US" dirty="0" smtClean="0"/>
          </a:p>
          <a:p>
            <a:pPr marL="914400" indent="-914400">
              <a:buNone/>
            </a:pPr>
            <a:r>
              <a:rPr lang="en-US" dirty="0" smtClean="0"/>
              <a:t>"</a:t>
            </a:r>
            <a:r>
              <a:rPr lang="en-US" dirty="0" err="1"/>
              <a:t>Boulton</a:t>
            </a:r>
            <a:r>
              <a:rPr lang="en-US" dirty="0"/>
              <a:t> &amp; Watt Engine." </a:t>
            </a:r>
            <a:r>
              <a:rPr lang="en-US" i="1" dirty="0"/>
              <a:t>Nms.ac.uk</a:t>
            </a:r>
            <a:r>
              <a:rPr lang="en-US" dirty="0"/>
              <a:t>. National Museums Scotland, </a:t>
            </a:r>
            <a:r>
              <a:rPr lang="en-US" dirty="0" err="1"/>
              <a:t>n.d.</a:t>
            </a:r>
            <a:r>
              <a:rPr lang="en-US" dirty="0"/>
              <a:t> Web. 19 Dec. 2012</a:t>
            </a:r>
            <a:r>
              <a:rPr lang="en-US" dirty="0" smtClean="0"/>
              <a:t>.</a:t>
            </a:r>
          </a:p>
          <a:p>
            <a:pPr marL="914400" indent="-914400">
              <a:buNone/>
            </a:pPr>
            <a:r>
              <a:rPr lang="en-US" dirty="0"/>
              <a:t>Burnett. "AP World History - Maps." </a:t>
            </a:r>
            <a:r>
              <a:rPr lang="en-US" i="1" dirty="0"/>
              <a:t>AP World History - Maps</a:t>
            </a:r>
            <a:r>
              <a:rPr lang="en-US" dirty="0"/>
              <a:t>. </a:t>
            </a:r>
            <a:r>
              <a:rPr lang="en-US" dirty="0" err="1"/>
              <a:t>N.p</a:t>
            </a:r>
            <a:r>
              <a:rPr lang="en-US" dirty="0"/>
              <a:t>., </a:t>
            </a:r>
            <a:r>
              <a:rPr lang="en-US" dirty="0" err="1"/>
              <a:t>n.d.</a:t>
            </a:r>
            <a:r>
              <a:rPr lang="en-US" dirty="0"/>
              <a:t> Web. 19 Dec. 2012.</a:t>
            </a:r>
            <a:endParaRPr lang="en-US" dirty="0" smtClean="0"/>
          </a:p>
          <a:p>
            <a:pPr marL="914400" indent="-914400">
              <a:buNone/>
            </a:pPr>
            <a:r>
              <a:rPr lang="en-US" dirty="0"/>
              <a:t>Burns, Elmer E. </a:t>
            </a:r>
            <a:r>
              <a:rPr lang="en-US" i="1" dirty="0"/>
              <a:t>The Story of Great Inventions</a:t>
            </a:r>
            <a:r>
              <a:rPr lang="en-US" dirty="0"/>
              <a:t>. </a:t>
            </a:r>
            <a:r>
              <a:rPr lang="en-US" dirty="0" err="1"/>
              <a:t>N.p</a:t>
            </a:r>
            <a:r>
              <a:rPr lang="en-US" dirty="0"/>
              <a:t>.: Harper &amp; Brothers, 1910. Print.</a:t>
            </a:r>
            <a:endParaRPr lang="en-US" dirty="0" smtClean="0"/>
          </a:p>
          <a:p>
            <a:pPr marL="914400" indent="-914400">
              <a:buNone/>
            </a:pPr>
            <a:r>
              <a:rPr lang="en-US" dirty="0" smtClean="0"/>
              <a:t>Chambers</a:t>
            </a:r>
            <a:r>
              <a:rPr lang="en-US" dirty="0"/>
              <a:t>, Mortimer, Barbara </a:t>
            </a:r>
            <a:r>
              <a:rPr lang="en-US" dirty="0" err="1"/>
              <a:t>Hanawalt</a:t>
            </a:r>
            <a:r>
              <a:rPr lang="en-US" dirty="0"/>
              <a:t>, Theodore </a:t>
            </a:r>
            <a:r>
              <a:rPr lang="en-US" dirty="0" err="1"/>
              <a:t>Rabb</a:t>
            </a:r>
            <a:r>
              <a:rPr lang="en-US" dirty="0"/>
              <a:t>, </a:t>
            </a:r>
            <a:r>
              <a:rPr lang="en-US" dirty="0" err="1"/>
              <a:t>Isser</a:t>
            </a:r>
            <a:r>
              <a:rPr lang="en-US" dirty="0"/>
              <a:t> </a:t>
            </a:r>
            <a:r>
              <a:rPr lang="en-US" dirty="0" err="1"/>
              <a:t>Woloch</a:t>
            </a:r>
            <a:r>
              <a:rPr lang="en-US" dirty="0"/>
              <a:t>, Raymond Grew, and Lisa </a:t>
            </a:r>
            <a:r>
              <a:rPr lang="en-US" dirty="0" err="1"/>
              <a:t>Tiersten</a:t>
            </a:r>
            <a:r>
              <a:rPr lang="en-US" dirty="0"/>
              <a:t>. </a:t>
            </a:r>
            <a:r>
              <a:rPr lang="en-US" i="1" dirty="0"/>
              <a:t>The Western Experience</a:t>
            </a:r>
            <a:r>
              <a:rPr lang="en-US" dirty="0"/>
              <a:t>. 9th ed. Boston: McGraw-Hill, 2007. Print</a:t>
            </a:r>
            <a:r>
              <a:rPr lang="en-US" dirty="0" smtClean="0"/>
              <a:t>.</a:t>
            </a:r>
          </a:p>
          <a:p>
            <a:pPr marL="914400" indent="-914400">
              <a:buNone/>
            </a:pPr>
            <a:r>
              <a:rPr lang="en-US" dirty="0"/>
              <a:t>Cody, David. "Corn Laws." </a:t>
            </a:r>
            <a:r>
              <a:rPr lang="en-US" i="1" dirty="0"/>
              <a:t>Victorian </a:t>
            </a:r>
            <a:r>
              <a:rPr lang="en-US" i="1" dirty="0" smtClean="0"/>
              <a:t>Web</a:t>
            </a:r>
            <a:r>
              <a:rPr lang="en-US" dirty="0" smtClean="0"/>
              <a:t>. </a:t>
            </a:r>
            <a:r>
              <a:rPr lang="en-US" dirty="0" err="1" smtClean="0"/>
              <a:t>N.p</a:t>
            </a:r>
            <a:r>
              <a:rPr lang="en-US" dirty="0" smtClean="0"/>
              <a:t>., </a:t>
            </a:r>
            <a:r>
              <a:rPr lang="en-US" dirty="0"/>
              <a:t>1987. Web. 19 Dec. 2012.</a:t>
            </a:r>
            <a:endParaRPr lang="en-US" dirty="0" smtClean="0"/>
          </a:p>
          <a:p>
            <a:pPr marL="914400" indent="-914400">
              <a:buNone/>
            </a:pPr>
            <a:r>
              <a:rPr lang="en-US" dirty="0"/>
              <a:t>"Coke (fuel)." </a:t>
            </a:r>
            <a:r>
              <a:rPr lang="en-US" i="1" dirty="0"/>
              <a:t>Wikipedia</a:t>
            </a:r>
            <a:r>
              <a:rPr lang="en-US" dirty="0"/>
              <a:t>. Wikimedia Foundation, 6 Dec. 2012. Web. 18 Dec. 2012</a:t>
            </a:r>
            <a:r>
              <a:rPr lang="en-US" dirty="0" smtClean="0"/>
              <a:t>.</a:t>
            </a:r>
          </a:p>
          <a:p>
            <a:pPr marL="914400" indent="-914400">
              <a:buNone/>
            </a:pPr>
            <a:r>
              <a:rPr lang="en-US" dirty="0"/>
              <a:t>"Crystal Palace." </a:t>
            </a:r>
            <a:r>
              <a:rPr lang="en-US" i="1" dirty="0"/>
              <a:t>Art History &amp; Archaeology</a:t>
            </a:r>
            <a:r>
              <a:rPr lang="en-US" dirty="0"/>
              <a:t>. University of Maryland, </a:t>
            </a:r>
            <a:r>
              <a:rPr lang="en-US" dirty="0" err="1"/>
              <a:t>n.d.</a:t>
            </a:r>
            <a:r>
              <a:rPr lang="en-US" dirty="0"/>
              <a:t> Web. 19 Dec. 2012.</a:t>
            </a:r>
            <a:endParaRPr lang="en-US" dirty="0" smtClean="0"/>
          </a:p>
          <a:p>
            <a:pPr marL="914400" indent="-914400">
              <a:buNone/>
            </a:pPr>
            <a:r>
              <a:rPr lang="en-US" dirty="0" smtClean="0"/>
              <a:t>“The Crystal </a:t>
            </a:r>
            <a:r>
              <a:rPr lang="en-US" dirty="0"/>
              <a:t>Palace." </a:t>
            </a:r>
            <a:r>
              <a:rPr lang="en-US" i="1" dirty="0"/>
              <a:t>BBC News</a:t>
            </a:r>
            <a:r>
              <a:rPr lang="en-US" dirty="0"/>
              <a:t>. British Broadcasting Company, Apr. 2008. Web. 19 Dec. 2012.</a:t>
            </a:r>
            <a:endParaRPr lang="en-US" dirty="0" smtClean="0"/>
          </a:p>
          <a:p>
            <a:pPr marL="914400" indent="-914400">
              <a:buNone/>
            </a:pPr>
            <a:r>
              <a:rPr lang="en-US" dirty="0"/>
              <a:t>Dowd, Steven. "The Liverpool &amp; Manchester Railway." </a:t>
            </a:r>
            <a:r>
              <a:rPr lang="en-US" i="1" dirty="0"/>
              <a:t>Journal of the International Bond &amp; Share Society</a:t>
            </a:r>
            <a:r>
              <a:rPr lang="en-US" dirty="0"/>
              <a:t> (1997): n. </a:t>
            </a:r>
            <a:r>
              <a:rPr lang="en-US" dirty="0" err="1"/>
              <a:t>pag</a:t>
            </a:r>
            <a:r>
              <a:rPr lang="en-US" dirty="0"/>
              <a:t>. </a:t>
            </a:r>
            <a:r>
              <a:rPr lang="en-US" i="1" dirty="0"/>
              <a:t>N-le-w.co.uk</a:t>
            </a:r>
            <a:r>
              <a:rPr lang="en-US" dirty="0"/>
              <a:t>. International Bond &amp; Share Society. Web. 19 Dec. 2012.</a:t>
            </a:r>
            <a:endParaRPr lang="en-US" dirty="0" smtClean="0"/>
          </a:p>
          <a:p>
            <a:pPr marL="914400" indent="-914400">
              <a:buNone/>
            </a:pPr>
            <a:r>
              <a:rPr lang="en-US" dirty="0"/>
              <a:t>Galloway, Elijah. </a:t>
            </a:r>
            <a:r>
              <a:rPr lang="en-US" i="1" dirty="0"/>
              <a:t>History of the Steam Engine: From Its First Invention to the Present Time</a:t>
            </a:r>
            <a:r>
              <a:rPr lang="en-US" dirty="0"/>
              <a:t>. </a:t>
            </a:r>
            <a:r>
              <a:rPr lang="en-US" dirty="0" err="1"/>
              <a:t>N.p</a:t>
            </a:r>
            <a:r>
              <a:rPr lang="en-US" dirty="0"/>
              <a:t>.: </a:t>
            </a:r>
            <a:r>
              <a:rPr lang="en-US" dirty="0" err="1"/>
              <a:t>Cowie</a:t>
            </a:r>
            <a:r>
              <a:rPr lang="en-US" dirty="0"/>
              <a:t> and, 1826. </a:t>
            </a:r>
            <a:r>
              <a:rPr lang="en-US" i="1" dirty="0"/>
              <a:t>Google Books</a:t>
            </a:r>
            <a:r>
              <a:rPr lang="en-US" dirty="0"/>
              <a:t>. Google. Web. 18 Dec. 2012</a:t>
            </a:r>
            <a:r>
              <a:rPr lang="en-US" dirty="0" smtClean="0"/>
              <a:t>.</a:t>
            </a:r>
          </a:p>
          <a:p>
            <a:pPr marL="914400" indent="-914400">
              <a:buNone/>
            </a:pPr>
            <a:r>
              <a:rPr lang="en-US" i="1" dirty="0"/>
              <a:t>Image of </a:t>
            </a:r>
            <a:r>
              <a:rPr lang="en-US" i="1" dirty="0" err="1"/>
              <a:t>Coalbrookdale</a:t>
            </a:r>
            <a:r>
              <a:rPr lang="en-US" i="1" dirty="0"/>
              <a:t> by Night, 1801. by Science &amp; Society Picture Library</a:t>
            </a:r>
            <a:r>
              <a:rPr lang="en-US" dirty="0"/>
              <a:t>. Digital image. </a:t>
            </a:r>
            <a:r>
              <a:rPr lang="en-US" i="1" dirty="0"/>
              <a:t>Science &amp; Society Picture Library</a:t>
            </a:r>
            <a:r>
              <a:rPr lang="en-US" dirty="0"/>
              <a:t>. Science Museum, </a:t>
            </a:r>
            <a:r>
              <a:rPr lang="en-US" dirty="0" err="1"/>
              <a:t>n.d.</a:t>
            </a:r>
            <a:r>
              <a:rPr lang="en-US" dirty="0"/>
              <a:t> Web. 19 Dec. 2012</a:t>
            </a:r>
            <a:r>
              <a:rPr lang="en-US" dirty="0" smtClean="0"/>
              <a:t>.</a:t>
            </a:r>
          </a:p>
          <a:p>
            <a:pPr marL="914400" indent="-914400">
              <a:buNone/>
            </a:pPr>
            <a:r>
              <a:rPr lang="en-US" dirty="0"/>
              <a:t>Mack, Pamela E. "British Industrial Revolution." </a:t>
            </a:r>
            <a:r>
              <a:rPr lang="en-US" i="1" dirty="0"/>
              <a:t>Clemson.edu</a:t>
            </a:r>
            <a:r>
              <a:rPr lang="en-US" dirty="0"/>
              <a:t>. Clemson University, 26 Sept. 2005. Web. 19 Dec. 2012</a:t>
            </a:r>
            <a:r>
              <a:rPr lang="en-US" dirty="0" smtClean="0"/>
              <a:t>.</a:t>
            </a:r>
          </a:p>
          <a:p>
            <a:pPr marL="914400" indent="-914400">
              <a:buNone/>
            </a:pPr>
            <a:r>
              <a:rPr lang="en-US" dirty="0"/>
              <a:t>"Napoleon." </a:t>
            </a:r>
            <a:r>
              <a:rPr lang="en-US" i="1" dirty="0"/>
              <a:t>Clas.ufl.edu</a:t>
            </a:r>
            <a:r>
              <a:rPr lang="en-US" dirty="0"/>
              <a:t>. University of Florida, </a:t>
            </a:r>
            <a:r>
              <a:rPr lang="en-US" dirty="0" err="1"/>
              <a:t>n.d.</a:t>
            </a:r>
            <a:r>
              <a:rPr lang="en-US" dirty="0"/>
              <a:t> Web. 19 Dec. 2012</a:t>
            </a:r>
            <a:r>
              <a:rPr lang="en-US" dirty="0" smtClean="0"/>
              <a:t>.</a:t>
            </a:r>
          </a:p>
          <a:p>
            <a:pPr marL="914400" indent="-914400">
              <a:buNone/>
            </a:pPr>
            <a:r>
              <a:rPr lang="en-US" dirty="0"/>
              <a:t>"Penny Black Stamps." </a:t>
            </a:r>
            <a:r>
              <a:rPr lang="en-US" i="1" dirty="0"/>
              <a:t>Pennyblackstamp.co.uk</a:t>
            </a:r>
            <a:r>
              <a:rPr lang="en-US" dirty="0"/>
              <a:t>. Penny Black Stamps, 2008. Web. 19 Dec. 2012.</a:t>
            </a:r>
            <a:endParaRPr lang="en-US" b="1" dirty="0" smtClean="0"/>
          </a:p>
          <a:p>
            <a:pPr marL="914400" indent="-914400">
              <a:buNone/>
            </a:pPr>
            <a:r>
              <a:rPr lang="en-US" dirty="0"/>
              <a:t>Schwartz, Robert M. "Railways and Population Change in Industrializing England, 1851-1914." </a:t>
            </a:r>
            <a:r>
              <a:rPr lang="en-US" i="1" dirty="0"/>
              <a:t>Railways and Population Change in Industrializing England, 1851-1914</a:t>
            </a:r>
            <a:r>
              <a:rPr lang="en-US" dirty="0"/>
              <a:t>. Mount Holyoke College, 24 Apr. 1999. Web. 19 Dec. 2012.</a:t>
            </a:r>
            <a:endParaRPr lang="en-US" dirty="0"/>
          </a:p>
        </p:txBody>
      </p:sp>
    </p:spTree>
    <p:extLst>
      <p:ext uri="{BB962C8B-B14F-4D97-AF65-F5344CB8AC3E}">
        <p14:creationId xmlns:p14="http://schemas.microsoft.com/office/powerpoint/2010/main" val="4089269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technology to support machines</a:t>
            </a:r>
            <a:endParaRPr lang="en-US" dirty="0"/>
          </a:p>
        </p:txBody>
      </p:sp>
      <p:sp>
        <p:nvSpPr>
          <p:cNvPr id="3" name="Content Placeholder 2"/>
          <p:cNvSpPr>
            <a:spLocks noGrp="1"/>
          </p:cNvSpPr>
          <p:nvPr>
            <p:ph idx="1"/>
          </p:nvPr>
        </p:nvSpPr>
        <p:spPr>
          <a:xfrm>
            <a:off x="304800" y="1554162"/>
            <a:ext cx="8686800" cy="4999038"/>
          </a:xfrm>
        </p:spPr>
        <p:txBody>
          <a:bodyPr>
            <a:normAutofit lnSpcReduction="10000"/>
          </a:bodyPr>
          <a:lstStyle/>
          <a:p>
            <a:r>
              <a:rPr lang="en-US" dirty="0" smtClean="0"/>
              <a:t>Industrialization required the efficient use of raw materials, beginning with cheap materials such as iron and coal.</a:t>
            </a:r>
          </a:p>
          <a:p>
            <a:r>
              <a:rPr lang="en-US" dirty="0" smtClean="0"/>
              <a:t>England was at an advantage because it was well supplied with coal deposits that lay close to its iron core.</a:t>
            </a:r>
          </a:p>
          <a:p>
            <a:r>
              <a:rPr lang="en-US" dirty="0" smtClean="0"/>
              <a:t>As coal mining required digging into deeper veins, the need for powerful pumps to remove water stimulated experiments to harness steam as a power source grew (Chambers 652).</a:t>
            </a:r>
          </a:p>
        </p:txBody>
      </p:sp>
    </p:spTree>
    <p:extLst>
      <p:ext uri="{BB962C8B-B14F-4D97-AF65-F5344CB8AC3E}">
        <p14:creationId xmlns:p14="http://schemas.microsoft.com/office/powerpoint/2010/main" val="24328994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Coal and iron</a:t>
            </a:r>
            <a:endParaRPr lang="en-US" dirty="0"/>
          </a:p>
        </p:txBody>
      </p:sp>
      <p:sp>
        <p:nvSpPr>
          <p:cNvPr id="8" name="Text Placeholder 7"/>
          <p:cNvSpPr>
            <a:spLocks noGrp="1"/>
          </p:cNvSpPr>
          <p:nvPr>
            <p:ph type="body" idx="2"/>
          </p:nvPr>
        </p:nvSpPr>
        <p:spPr>
          <a:xfrm>
            <a:off x="304800" y="3657600"/>
            <a:ext cx="3160713" cy="1752600"/>
          </a:xfrm>
        </p:spPr>
        <p:txBody>
          <a:bodyPr/>
          <a:lstStyle/>
          <a:p>
            <a:r>
              <a:rPr lang="en-US" dirty="0" smtClean="0"/>
              <a:t>Raw coke is grey, hard, and porous (“Coke (fuel)”).</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Coal was not useful in smelting iron because its impurities combined with the iron, making an inferior product.</a:t>
            </a:r>
          </a:p>
          <a:p>
            <a:r>
              <a:rPr lang="en-US" dirty="0" smtClean="0"/>
              <a:t>Therefore, masters traditionally used charcoal, but it was expensive (Chambers 652).</a:t>
            </a:r>
          </a:p>
          <a:p>
            <a:r>
              <a:rPr lang="en-US" dirty="0"/>
              <a:t>In 1709, Abraham Darby invented a way of smelting iron with coke instead of </a:t>
            </a:r>
            <a:r>
              <a:rPr lang="en-US" dirty="0" smtClean="0"/>
              <a:t>charcoal (Mack).</a:t>
            </a:r>
            <a:endParaRPr lang="en-US" dirty="0"/>
          </a:p>
          <a:p>
            <a:r>
              <a:rPr lang="en-US" dirty="0" smtClean="0"/>
              <a:t>As another replacement for charcoal, 18</a:t>
            </a:r>
            <a:r>
              <a:rPr lang="en-US" baseline="30000" dirty="0" smtClean="0"/>
              <a:t>th</a:t>
            </a:r>
            <a:r>
              <a:rPr lang="en-US" dirty="0" smtClean="0"/>
              <a:t> century engineers experimented with coke (a purified form of coal) to produce pig iron, which could be cast but not worked or machined (Chambers 652).</a:t>
            </a:r>
          </a:p>
          <a:p>
            <a:endParaRPr lang="en-US" dirty="0" smtClean="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762000"/>
            <a:ext cx="3402921" cy="254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68691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91200"/>
            <a:ext cx="8458200" cy="520700"/>
          </a:xfrm>
        </p:spPr>
        <p:txBody>
          <a:bodyPr/>
          <a:lstStyle/>
          <a:p>
            <a:r>
              <a:rPr lang="en-US" dirty="0" smtClean="0"/>
              <a:t>The atmospheric engine</a:t>
            </a:r>
            <a:endParaRPr lang="en-US" dirty="0"/>
          </a:p>
        </p:txBody>
      </p:sp>
      <p:sp>
        <p:nvSpPr>
          <p:cNvPr id="3" name="Text Placeholder 2"/>
          <p:cNvSpPr>
            <a:spLocks noGrp="1"/>
          </p:cNvSpPr>
          <p:nvPr>
            <p:ph type="body" idx="2"/>
          </p:nvPr>
        </p:nvSpPr>
        <p:spPr>
          <a:xfrm>
            <a:off x="263236" y="4419600"/>
            <a:ext cx="3276600" cy="685800"/>
          </a:xfrm>
        </p:spPr>
        <p:txBody>
          <a:bodyPr/>
          <a:lstStyle/>
          <a:p>
            <a:r>
              <a:rPr lang="en-US" dirty="0" smtClean="0"/>
              <a:t>A diagram of Thomas </a:t>
            </a:r>
            <a:r>
              <a:rPr lang="en-US" dirty="0" err="1" smtClean="0"/>
              <a:t>Savery’s</a:t>
            </a:r>
            <a:r>
              <a:rPr lang="en-US" dirty="0" smtClean="0"/>
              <a:t> original atmospheric engine plans (Galloway 15).</a:t>
            </a:r>
            <a:endParaRPr lang="en-US" dirty="0"/>
          </a:p>
        </p:txBody>
      </p:sp>
      <p:sp>
        <p:nvSpPr>
          <p:cNvPr id="4" name="Content Placeholder 3"/>
          <p:cNvSpPr>
            <a:spLocks noGrp="1"/>
          </p:cNvSpPr>
          <p:nvPr>
            <p:ph sz="half" idx="1"/>
          </p:nvPr>
        </p:nvSpPr>
        <p:spPr>
          <a:xfrm>
            <a:off x="3733800" y="152400"/>
            <a:ext cx="5334000" cy="5486400"/>
          </a:xfrm>
        </p:spPr>
        <p:txBody>
          <a:bodyPr>
            <a:normAutofit fontScale="47500" lnSpcReduction="20000"/>
          </a:bodyPr>
          <a:lstStyle/>
          <a:p>
            <a:r>
              <a:rPr lang="en-US" dirty="0" smtClean="0"/>
              <a:t>In the 17</a:t>
            </a:r>
            <a:r>
              <a:rPr lang="en-US" baseline="30000" dirty="0" smtClean="0"/>
              <a:t>th</a:t>
            </a:r>
            <a:r>
              <a:rPr lang="en-US" dirty="0" smtClean="0"/>
              <a:t> century, scientists proved that atmosphere has weight, leading to experiments that used atmospheric pressure to push a piston through a cylinder, in both England and on the Continent. Experiments developed the “atmospheric engine,” which required a partial vacuum, and before long, the condensation of steam was being used to create the partial vacuum required in the machine (Chambers 653).</a:t>
            </a:r>
          </a:p>
          <a:p>
            <a:r>
              <a:rPr lang="en-US" dirty="0" smtClean="0"/>
              <a:t>The first commercially successful atmospheric engine was invented by Captain Thomas </a:t>
            </a:r>
            <a:r>
              <a:rPr lang="en-US" dirty="0" err="1" smtClean="0"/>
              <a:t>Savery</a:t>
            </a:r>
            <a:r>
              <a:rPr lang="en-US" dirty="0" smtClean="0"/>
              <a:t>. He presented his model to King William, and in June of 1699 obtained a patent that granted him exclusive privilege of manufacture. His invention was described in a book published in 1702, called </a:t>
            </a:r>
            <a:r>
              <a:rPr lang="en-US" i="1" dirty="0" smtClean="0"/>
              <a:t>The Miner’s Friend</a:t>
            </a:r>
            <a:r>
              <a:rPr lang="en-US" dirty="0"/>
              <a:t> (Galloway 15). </a:t>
            </a:r>
            <a:endParaRPr lang="en-US" dirty="0" smtClean="0"/>
          </a:p>
          <a:p>
            <a:r>
              <a:rPr lang="en-US" dirty="0" err="1" smtClean="0"/>
              <a:t>Savery’s</a:t>
            </a:r>
            <a:r>
              <a:rPr lang="en-US" dirty="0" smtClean="0"/>
              <a:t> engine was, however, inefficient as a pump, drawing the attention of the blacksmith Thomas </a:t>
            </a:r>
            <a:r>
              <a:rPr lang="en-US" dirty="0" err="1" smtClean="0"/>
              <a:t>Newcomen</a:t>
            </a:r>
            <a:r>
              <a:rPr lang="en-US" dirty="0" smtClean="0"/>
              <a:t> for improvements. Along with his friend John </a:t>
            </a:r>
            <a:r>
              <a:rPr lang="en-US" dirty="0" err="1" smtClean="0"/>
              <a:t>Cawley</a:t>
            </a:r>
            <a:r>
              <a:rPr lang="en-US" dirty="0" smtClean="0"/>
              <a:t>, a glazier, </a:t>
            </a:r>
            <a:r>
              <a:rPr lang="en-US" dirty="0" err="1" smtClean="0"/>
              <a:t>Newcomen</a:t>
            </a:r>
            <a:r>
              <a:rPr lang="en-US" dirty="0" smtClean="0"/>
              <a:t> developed an atmospheric engine that had separate engine and pumps, and proved a third more efficient than </a:t>
            </a:r>
            <a:r>
              <a:rPr lang="en-US" dirty="0" err="1" smtClean="0"/>
              <a:t>Savery’s</a:t>
            </a:r>
            <a:r>
              <a:rPr lang="en-US" dirty="0" smtClean="0"/>
              <a:t> engine. They were about to apply for a patent when </a:t>
            </a:r>
            <a:r>
              <a:rPr lang="en-US" dirty="0" err="1" smtClean="0"/>
              <a:t>Savery</a:t>
            </a:r>
            <a:r>
              <a:rPr lang="en-US" dirty="0" smtClean="0"/>
              <a:t> claimed the invention as his, on the ground that the method of creating a vacuum through steam was his discovery; they were then forced to allow </a:t>
            </a:r>
            <a:r>
              <a:rPr lang="en-US" dirty="0" err="1" smtClean="0"/>
              <a:t>Savery’s</a:t>
            </a:r>
            <a:r>
              <a:rPr lang="en-US" dirty="0" smtClean="0"/>
              <a:t> name to be associated with the grant they obtained in 1705 (Galloway 19-20).</a:t>
            </a:r>
          </a:p>
          <a:p>
            <a:r>
              <a:rPr lang="en-US" dirty="0" err="1" smtClean="0"/>
              <a:t>Newcomen’s</a:t>
            </a:r>
            <a:r>
              <a:rPr lang="en-US" dirty="0" smtClean="0"/>
              <a:t> engines were soon put to use removing water from mines not only in Great Britain, but in Austria, Denmark, France, and Hungary (Chambers 653).</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76400"/>
            <a:ext cx="3650673"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001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watt and The Steam engine</a:t>
            </a:r>
            <a:endParaRPr lang="en-US" dirty="0"/>
          </a:p>
        </p:txBody>
      </p:sp>
      <p:sp>
        <p:nvSpPr>
          <p:cNvPr id="5" name="Text Placeholder 4"/>
          <p:cNvSpPr>
            <a:spLocks noGrp="1"/>
          </p:cNvSpPr>
          <p:nvPr>
            <p:ph type="body" idx="2"/>
          </p:nvPr>
        </p:nvSpPr>
        <p:spPr>
          <a:xfrm>
            <a:off x="381000" y="4572000"/>
            <a:ext cx="3008313" cy="990600"/>
          </a:xfrm>
        </p:spPr>
        <p:txBody>
          <a:bodyPr/>
          <a:lstStyle/>
          <a:p>
            <a:r>
              <a:rPr lang="en-US" dirty="0" smtClean="0"/>
              <a:t>The model </a:t>
            </a:r>
            <a:r>
              <a:rPr lang="en-US" dirty="0" err="1" smtClean="0"/>
              <a:t>Newcomen</a:t>
            </a:r>
            <a:r>
              <a:rPr lang="en-US" dirty="0" smtClean="0"/>
              <a:t> engine that Watt experimented upon in developing his improved steam engine (Burns).</a:t>
            </a:r>
            <a:endParaRPr lang="en-US" dirty="0"/>
          </a:p>
        </p:txBody>
      </p:sp>
      <p:sp>
        <p:nvSpPr>
          <p:cNvPr id="4" name="Content Placeholder 3"/>
          <p:cNvSpPr>
            <a:spLocks noGrp="1"/>
          </p:cNvSpPr>
          <p:nvPr>
            <p:ph sz="half" idx="1"/>
          </p:nvPr>
        </p:nvSpPr>
        <p:spPr>
          <a:xfrm>
            <a:off x="3352800" y="609600"/>
            <a:ext cx="5562600" cy="4800600"/>
          </a:xfrm>
        </p:spPr>
        <p:txBody>
          <a:bodyPr>
            <a:normAutofit fontScale="55000" lnSpcReduction="20000"/>
          </a:bodyPr>
          <a:lstStyle/>
          <a:p>
            <a:r>
              <a:rPr lang="en-US" dirty="0" smtClean="0"/>
              <a:t>James Watt, a young mechanic and instrument maker at the University of Glasgow, took the fundamental step in the development of steam.</a:t>
            </a:r>
          </a:p>
          <a:p>
            <a:r>
              <a:rPr lang="en-US" dirty="0" smtClean="0"/>
              <a:t>In 1782, Watt’s first practical model of the steam engine was finally patented. With the addition of a system of gears for converting the piston’s reciprocating motion to rotary motion, it was three times more efficient than that of </a:t>
            </a:r>
            <a:r>
              <a:rPr lang="en-US" dirty="0" err="1" smtClean="0"/>
              <a:t>Newcomen</a:t>
            </a:r>
            <a:r>
              <a:rPr lang="en-US" dirty="0" smtClean="0"/>
              <a:t>.</a:t>
            </a:r>
          </a:p>
          <a:p>
            <a:r>
              <a:rPr lang="en-US" dirty="0" smtClean="0"/>
              <a:t>Watt was able to make his machines a commercial success through his partnership with Matthew </a:t>
            </a:r>
            <a:r>
              <a:rPr lang="en-US" dirty="0" err="1" smtClean="0"/>
              <a:t>Boulton</a:t>
            </a:r>
            <a:r>
              <a:rPr lang="en-US" dirty="0" smtClean="0"/>
              <a:t>, who recognized the rising demand for cheap power (Chambers 653). Watt was also able to channel the vast resources of </a:t>
            </a:r>
            <a:r>
              <a:rPr lang="en-US" dirty="0" err="1" smtClean="0"/>
              <a:t>Boulton’s</a:t>
            </a:r>
            <a:r>
              <a:rPr lang="en-US" dirty="0" smtClean="0"/>
              <a:t> </a:t>
            </a:r>
            <a:r>
              <a:rPr lang="en-US" dirty="0" err="1" smtClean="0"/>
              <a:t>Soho</a:t>
            </a:r>
            <a:r>
              <a:rPr lang="en-US" dirty="0" smtClean="0"/>
              <a:t> Foundry.</a:t>
            </a:r>
          </a:p>
          <a:p>
            <a:r>
              <a:rPr lang="en-US" dirty="0" smtClean="0"/>
              <a:t>The </a:t>
            </a:r>
            <a:r>
              <a:rPr lang="en-US" dirty="0" err="1" smtClean="0"/>
              <a:t>Boulton</a:t>
            </a:r>
            <a:r>
              <a:rPr lang="en-US" dirty="0" smtClean="0"/>
              <a:t> &amp; Watt firm became so successful that it supplied engines and expertize as far as Greece and Russia (“</a:t>
            </a:r>
            <a:r>
              <a:rPr lang="en-US" dirty="0" err="1" smtClean="0"/>
              <a:t>Boulton</a:t>
            </a:r>
            <a:r>
              <a:rPr lang="en-US" dirty="0" smtClean="0"/>
              <a:t>”).</a:t>
            </a:r>
          </a:p>
          <a:p>
            <a:pPr marL="0" indent="0">
              <a:buNone/>
            </a:pP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262" y="685800"/>
            <a:ext cx="2438400" cy="3729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001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economic effects of revolution and war</a:t>
            </a:r>
            <a:endParaRPr lang="en-US" dirty="0"/>
          </a:p>
        </p:txBody>
      </p:sp>
      <p:sp>
        <p:nvSpPr>
          <p:cNvPr id="6" name="Content Placeholder 5"/>
          <p:cNvSpPr>
            <a:spLocks noGrp="1"/>
          </p:cNvSpPr>
          <p:nvPr>
            <p:ph idx="1"/>
          </p:nvPr>
        </p:nvSpPr>
        <p:spPr/>
        <p:txBody>
          <a:bodyPr>
            <a:normAutofit fontScale="85000" lnSpcReduction="10000"/>
          </a:bodyPr>
          <a:lstStyle/>
          <a:p>
            <a:r>
              <a:rPr lang="en-US" dirty="0" smtClean="0"/>
              <a:t>Great Britain’s lead in production, invested capital, and the use of machinery increased steadily from 1789 to 1815. Great Britain’s lead in the Industrial Revolution was due in part to its larger population, and also to its abundance of resources (Beck 634).</a:t>
            </a:r>
          </a:p>
          <a:p>
            <a:r>
              <a:rPr lang="en-US" dirty="0" smtClean="0"/>
              <a:t>On the Continent, the exploitation of resources became more systematic, population increased, transportation improved, the means of mobilizing capital for investment expanded, and political leaders became more interested in economic growth (Chambers 653-654).</a:t>
            </a:r>
          </a:p>
        </p:txBody>
      </p:sp>
    </p:spTree>
    <p:extLst>
      <p:ext uri="{BB962C8B-B14F-4D97-AF65-F5344CB8AC3E}">
        <p14:creationId xmlns:p14="http://schemas.microsoft.com/office/powerpoint/2010/main" val="949630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the French revolution and the Napoleonic era</a:t>
            </a:r>
            <a:endParaRPr lang="en-US" dirty="0"/>
          </a:p>
        </p:txBody>
      </p:sp>
      <p:sp>
        <p:nvSpPr>
          <p:cNvPr id="5" name="Text Placeholder 4"/>
          <p:cNvSpPr>
            <a:spLocks noGrp="1"/>
          </p:cNvSpPr>
          <p:nvPr>
            <p:ph type="body" idx="2"/>
          </p:nvPr>
        </p:nvSpPr>
        <p:spPr>
          <a:xfrm>
            <a:off x="469318" y="4572000"/>
            <a:ext cx="3008313" cy="685800"/>
          </a:xfrm>
        </p:spPr>
        <p:txBody>
          <a:bodyPr/>
          <a:lstStyle/>
          <a:p>
            <a:r>
              <a:rPr lang="en-US" dirty="0" smtClean="0"/>
              <a:t>Pictured above: Emperor Napoleon Bonaparte (“Napoleon”).</a:t>
            </a:r>
            <a:endParaRPr lang="en-US" dirty="0"/>
          </a:p>
        </p:txBody>
      </p:sp>
      <p:sp>
        <p:nvSpPr>
          <p:cNvPr id="4" name="Content Placeholder 3"/>
          <p:cNvSpPr>
            <a:spLocks noGrp="1"/>
          </p:cNvSpPr>
          <p:nvPr>
            <p:ph sz="half" idx="1"/>
          </p:nvPr>
        </p:nvSpPr>
        <p:spPr>
          <a:xfrm>
            <a:off x="3733800" y="479946"/>
            <a:ext cx="5410200" cy="4343400"/>
          </a:xfrm>
        </p:spPr>
        <p:txBody>
          <a:bodyPr>
            <a:normAutofit fontScale="62500" lnSpcReduction="20000"/>
          </a:bodyPr>
          <a:lstStyle/>
          <a:p>
            <a:r>
              <a:rPr lang="en-US" dirty="0" smtClean="0"/>
              <a:t>The Napoleonic Code and French commercial law favored free contracts and open enterprise, and introduced the advantages of uniform commercial regulations.</a:t>
            </a:r>
          </a:p>
          <a:p>
            <a:r>
              <a:rPr lang="en-US" dirty="0" smtClean="0"/>
              <a:t>When peace finally came after years of war, governments were burdened with debt and soldiers had to find ways to support themselves in a changed economy.</a:t>
            </a:r>
          </a:p>
          <a:p>
            <a:r>
              <a:rPr lang="en-US" dirty="0" smtClean="0"/>
              <a:t>The Continental System fell with Napoleon, bringing down many enterprises with it.</a:t>
            </a:r>
          </a:p>
          <a:p>
            <a:r>
              <a:rPr lang="en-US" dirty="0" smtClean="0"/>
              <a:t>Renewed British competition discouraged capital investment from other countries.</a:t>
            </a:r>
            <a:endParaRPr lang="en-US" dirty="0"/>
          </a:p>
          <a:p>
            <a:r>
              <a:rPr lang="en-US" dirty="0" smtClean="0"/>
              <a:t>A transition to peacetime economy proved difficult to achieve when the anticipated demand for goods failed to materialize (Chambers 654).</a:t>
            </a:r>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9" y="457200"/>
            <a:ext cx="242295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41888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Patterns of industrialization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By the mid-1820s, Great Britain was reviving from its postwar slump; by 1830, its economy was being transformed.</a:t>
            </a:r>
          </a:p>
          <a:p>
            <a:r>
              <a:rPr lang="en-US" dirty="0" smtClean="0"/>
              <a:t>Growth in one industry stimulated growth in another. Factories in one region encouraged the growth of others in the same region, and this concentration of production increased the demand for roads, canals, and railways. This required more capital, and the cycle repeated itself.</a:t>
            </a:r>
          </a:p>
          <a:p>
            <a:r>
              <a:rPr lang="en-US" dirty="0" smtClean="0"/>
              <a:t>Great Britain’s industrial growth in the first half of the 19</a:t>
            </a:r>
            <a:r>
              <a:rPr lang="en-US" baseline="30000" dirty="0" smtClean="0"/>
              <a:t>th</a:t>
            </a:r>
            <a:r>
              <a:rPr lang="en-US" dirty="0" smtClean="0"/>
              <a:t> century was the greatest humankind had ever experienced in terms of continuity, range of industries affected, national scope, and rate of increase.</a:t>
            </a:r>
          </a:p>
          <a:p>
            <a:r>
              <a:rPr lang="en-US" dirty="0" smtClean="0"/>
              <a:t>Everywhere, but more often on the Continent than Britain, small-scale manufacturing existed alongside the new factories. However, the hand-powered looms, water-driven mills, and charcoal-fired smelters were gradually displaced, as were hundreds of thousands of skilled artisans and rural families that worked in their homes. This transformation and resulting displacement accounted for much of the human suffering caused by industrialization (Chambers 654-655).</a:t>
            </a:r>
            <a:endParaRPr lang="en-US" dirty="0"/>
          </a:p>
        </p:txBody>
      </p:sp>
    </p:spTree>
    <p:extLst>
      <p:ext uri="{BB962C8B-B14F-4D97-AF65-F5344CB8AC3E}">
        <p14:creationId xmlns:p14="http://schemas.microsoft.com/office/powerpoint/2010/main" val="698274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Cotton </a:t>
            </a:r>
            <a:endParaRPr lang="en-US" dirty="0"/>
          </a:p>
        </p:txBody>
      </p:sp>
      <p:sp>
        <p:nvSpPr>
          <p:cNvPr id="3" name="Text Placeholder 2"/>
          <p:cNvSpPr>
            <a:spLocks noGrp="1"/>
          </p:cNvSpPr>
          <p:nvPr>
            <p:ph type="body" idx="2"/>
          </p:nvPr>
        </p:nvSpPr>
        <p:spPr>
          <a:xfrm>
            <a:off x="76200" y="3810000"/>
            <a:ext cx="3733800" cy="1600200"/>
          </a:xfrm>
        </p:spPr>
        <p:txBody>
          <a:bodyPr/>
          <a:lstStyle/>
          <a:p>
            <a:r>
              <a:rPr lang="en-US" dirty="0" smtClean="0"/>
              <a:t>The consumption of cotton increased dramatically in the 19</a:t>
            </a:r>
            <a:r>
              <a:rPr lang="en-US" baseline="30000" dirty="0" smtClean="0"/>
              <a:t>th</a:t>
            </a:r>
            <a:r>
              <a:rPr lang="en-US" dirty="0" smtClean="0"/>
              <a:t> century, as pictured above. This stimulated the growth of the cotton industry , and as a result, other  industries</a:t>
            </a:r>
            <a:r>
              <a:rPr lang="en-US" dirty="0"/>
              <a:t> </a:t>
            </a:r>
            <a:r>
              <a:rPr lang="en-US" dirty="0" smtClean="0"/>
              <a:t>(Beck 636).</a:t>
            </a:r>
            <a:endParaRPr lang="en-US" dirty="0"/>
          </a:p>
        </p:txBody>
      </p:sp>
      <p:sp>
        <p:nvSpPr>
          <p:cNvPr id="4" name="Content Placeholder 3"/>
          <p:cNvSpPr>
            <a:spLocks noGrp="1"/>
          </p:cNvSpPr>
          <p:nvPr>
            <p:ph sz="half" idx="1"/>
          </p:nvPr>
        </p:nvSpPr>
        <p:spPr>
          <a:xfrm>
            <a:off x="3733800" y="228600"/>
            <a:ext cx="5340350" cy="6324600"/>
          </a:xfrm>
        </p:spPr>
        <p:txBody>
          <a:bodyPr>
            <a:normAutofit fontScale="85000" lnSpcReduction="20000"/>
          </a:bodyPr>
          <a:lstStyle/>
          <a:p>
            <a:r>
              <a:rPr lang="en-US" dirty="0" smtClean="0"/>
              <a:t>Due to consumer demand, cotton became the single most important industrial product in Great Britain in terms of output, capital investment, and workforce.</a:t>
            </a:r>
          </a:p>
          <a:p>
            <a:r>
              <a:rPr lang="en-US" dirty="0" smtClean="0"/>
              <a:t>Cotton production was organized mainly in factories that used power-driven machinery for spinning yarn and weaving cloth, such as Edmund Cartwright’s power loom (Mack).</a:t>
            </a:r>
          </a:p>
          <a:p>
            <a:r>
              <a:rPr lang="en-US" dirty="0" smtClean="0"/>
              <a:t>Following the increased production of cotton, prices dropped to about one-twentieth of what it was in the 1760s (Chambers 654).</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3733800" cy="334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8482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3901</TotalTime>
  <Words>2009</Words>
  <Application>Microsoft Office PowerPoint</Application>
  <PresentationFormat>On-screen Show (4:3)</PresentationFormat>
  <Paragraphs>92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Trek</vt:lpstr>
      <vt:lpstr>Chapter 22: The progress of industrialization</vt:lpstr>
      <vt:lpstr>The technology to support machines</vt:lpstr>
      <vt:lpstr>Coal and iron</vt:lpstr>
      <vt:lpstr>The atmospheric engine</vt:lpstr>
      <vt:lpstr>James watt and The Steam engine</vt:lpstr>
      <vt:lpstr>economic effects of revolution and war</vt:lpstr>
      <vt:lpstr>Effects of the French revolution and the Napoleonic era</vt:lpstr>
      <vt:lpstr>Patterns of industrialization</vt:lpstr>
      <vt:lpstr>Cotton </vt:lpstr>
      <vt:lpstr>Railroads and the telegraph</vt:lpstr>
      <vt:lpstr>Transportation on the continent, 1850</vt:lpstr>
      <vt:lpstr>National differences</vt:lpstr>
      <vt:lpstr>State politics</vt:lpstr>
      <vt:lpstr>The role of government</vt:lpstr>
      <vt:lpstr>The crystal palace</vt:lpstr>
      <vt:lpstr>Works cited</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22</dc:title>
  <dc:creator>Audrey</dc:creator>
  <cp:keywords>AP Euro</cp:keywords>
  <cp:lastModifiedBy>Audrey</cp:lastModifiedBy>
  <cp:revision>54</cp:revision>
  <dcterms:created xsi:type="dcterms:W3CDTF">2012-12-16T19:18:05Z</dcterms:created>
  <dcterms:modified xsi:type="dcterms:W3CDTF">2012-12-19T12:19:09Z</dcterms:modified>
</cp:coreProperties>
</file>